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7" r:id="rId3"/>
    <p:sldId id="272" r:id="rId4"/>
    <p:sldId id="274" r:id="rId5"/>
    <p:sldId id="267" r:id="rId6"/>
    <p:sldId id="264" r:id="rId7"/>
    <p:sldId id="269" r:id="rId8"/>
    <p:sldId id="27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0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A5C"/>
    <a:srgbClr val="551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6" d="100"/>
          <a:sy n="76" d="100"/>
        </p:scale>
        <p:origin x="120" y="744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ru-RU"/>
              <a:t>01.10.2016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ru-RU"/>
              <a:t>01.10.2016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1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2E61351F-DBB1-4664-ADA9-83BC7CB8848D}" type="slidenum">
              <a:rPr lang="en-US" sz="1200" b="0" i="0">
                <a:latin typeface="Euphemia"/>
                <a:ea typeface="+mn-ea"/>
                <a:cs typeface="+mn-cs"/>
              </a:rPr>
              <a:t>4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01.10.2016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ru-RU" noProof="0" smtClean="0"/>
              <a:pPr/>
              <a:t>01.10.2016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3772" y="188640"/>
            <a:ext cx="11593288" cy="3240360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7030A0"/>
                </a:solidFill>
                <a:latin typeface="Euphemia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Euphemia"/>
              </a:rPr>
            </a:br>
            <a:r>
              <a:rPr lang="ru-RU" b="1" i="1" dirty="0">
                <a:solidFill>
                  <a:srgbClr val="7030A0"/>
                </a:solidFill>
                <a:latin typeface="Euphemia"/>
              </a:rPr>
              <a:t/>
            </a:r>
            <a:br>
              <a:rPr lang="ru-RU" b="1" i="1" dirty="0">
                <a:solidFill>
                  <a:srgbClr val="7030A0"/>
                </a:solidFill>
                <a:latin typeface="Euphemia"/>
              </a:rPr>
            </a:br>
            <a:r>
              <a:rPr lang="ru-RU" b="1" i="1" dirty="0" smtClean="0">
                <a:solidFill>
                  <a:srgbClr val="7030A0"/>
                </a:solidFill>
                <a:latin typeface="Euphemia"/>
              </a:rPr>
              <a:t>Духовно – нравственное воспитание учащихся на уроках русского языка и литературы</a:t>
            </a:r>
            <a:endParaRPr lang="ru-RU" sz="6000" b="1" i="1" dirty="0">
              <a:solidFill>
                <a:srgbClr val="7030A0"/>
              </a:solidFill>
              <a:latin typeface="Euphemi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94212" y="4581128"/>
            <a:ext cx="7992888" cy="1872208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Подготовила учитель русского языка и литературы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МАОУ «Школа № 201 города Белогорск»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Данилова Ольга Станиславовна.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120710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7030A0"/>
                </a:solidFill>
              </a:rPr>
              <a:t>Раскрыть потенциал ученика помогает интересные и эффективные формы организации деятельности учащихся, необычные творческие задания.</a:t>
            </a:r>
            <a:endParaRPr lang="ru-RU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18204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C00000"/>
                </a:solidFill>
              </a:rPr>
              <a:t>Литературные дискуссии весьма ценны </a:t>
            </a:r>
          </a:p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C00000"/>
                </a:solidFill>
              </a:rPr>
              <a:t>в нравственном воспитании. </a:t>
            </a:r>
          </a:p>
          <a:p>
            <a:pPr>
              <a:lnSpc>
                <a:spcPct val="90000"/>
              </a:lnSpc>
            </a:pPr>
            <a:r>
              <a:rPr lang="ru-RU" sz="4000" b="1" i="1" dirty="0" smtClean="0">
                <a:solidFill>
                  <a:srgbClr val="002060"/>
                </a:solidFill>
              </a:rPr>
              <a:t>(развивают самостоятельность суждений, </a:t>
            </a:r>
          </a:p>
          <a:p>
            <a:pPr>
              <a:lnSpc>
                <a:spcPct val="90000"/>
              </a:lnSpc>
            </a:pPr>
            <a:r>
              <a:rPr lang="ru-RU" sz="4000" b="1" i="1" dirty="0" smtClean="0">
                <a:solidFill>
                  <a:srgbClr val="002060"/>
                </a:solidFill>
              </a:rPr>
              <a:t>готовят учащихся к реальной жизни).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924944"/>
            <a:ext cx="12188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rgbClr val="C00000"/>
                </a:solidFill>
              </a:rPr>
              <a:t>Уроки-исследования, беседы, семинары. </a:t>
            </a:r>
            <a:r>
              <a:rPr lang="ru-RU" sz="4000" dirty="0" smtClean="0"/>
              <a:t>(</a:t>
            </a:r>
            <a:r>
              <a:rPr lang="ru-RU" sz="4000" b="1" i="1" dirty="0" smtClean="0">
                <a:solidFill>
                  <a:srgbClr val="002060"/>
                </a:solidFill>
              </a:rPr>
              <a:t>позволяют в непринуждённой беседе рассуждать о настоящих человеческих ценностях: о долге, о чести, об ответственности за свои поступки,</a:t>
            </a:r>
          </a:p>
          <a:p>
            <a:pPr>
              <a:lnSpc>
                <a:spcPct val="90000"/>
              </a:lnSpc>
            </a:pPr>
            <a:r>
              <a:rPr lang="ru-RU" sz="4000" b="1" i="1" dirty="0">
                <a:solidFill>
                  <a:srgbClr val="002060"/>
                </a:solidFill>
              </a:rPr>
              <a:t>о</a:t>
            </a:r>
            <a:r>
              <a:rPr lang="ru-RU" sz="4000" b="1" i="1" dirty="0" smtClean="0">
                <a:solidFill>
                  <a:srgbClr val="002060"/>
                </a:solidFill>
              </a:rPr>
              <a:t> величайшей силе </a:t>
            </a:r>
            <a:r>
              <a:rPr lang="ru-RU" sz="4000" b="1" i="1" dirty="0">
                <a:solidFill>
                  <a:srgbClr val="002060"/>
                </a:solidFill>
              </a:rPr>
              <a:t>л</a:t>
            </a:r>
            <a:r>
              <a:rPr lang="ru-RU" sz="4000" b="1" i="1" dirty="0" smtClean="0">
                <a:solidFill>
                  <a:srgbClr val="002060"/>
                </a:solidFill>
              </a:rPr>
              <a:t>юбви, о семье.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" y="260648"/>
            <a:ext cx="1195332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C00000"/>
                </a:solidFill>
              </a:rPr>
              <a:t>Огромный запас нравственности несут уроки, посвящённые устному народному творчеству.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47" y="1916832"/>
            <a:ext cx="12071077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i="1" dirty="0" smtClean="0">
                <a:solidFill>
                  <a:srgbClr val="002060"/>
                </a:solidFill>
              </a:rPr>
              <a:t>При знакомстве с произведениями устного народного творчества идёт разговор о справедливости,</a:t>
            </a:r>
          </a:p>
          <a:p>
            <a:pPr>
              <a:lnSpc>
                <a:spcPct val="90000"/>
              </a:lnSpc>
            </a:pPr>
            <a:r>
              <a:rPr lang="ru-RU" sz="5400" i="1" dirty="0" smtClean="0">
                <a:solidFill>
                  <a:srgbClr val="002060"/>
                </a:solidFill>
              </a:rPr>
              <a:t>Трудолюбии, осуждаются малодушие, трусость, себялюбие, лень, и праздность.</a:t>
            </a:r>
            <a:endParaRPr lang="ru-RU" sz="5400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5820" y="2363864"/>
            <a:ext cx="1116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6000" b="1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10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812" y="620688"/>
            <a:ext cx="1029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6000" b="1" i="1" dirty="0" smtClean="0">
                <a:solidFill>
                  <a:srgbClr val="FF0000"/>
                </a:solidFill>
              </a:rPr>
              <a:t>«Сытый голодного не разумеет»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312"/>
            <a:ext cx="12273274" cy="6923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812" y="1052736"/>
            <a:ext cx="72358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6000" b="1" i="1" dirty="0" smtClean="0">
                <a:solidFill>
                  <a:srgbClr val="002060"/>
                </a:solidFill>
              </a:rPr>
              <a:t>«Засыпь правду </a:t>
            </a:r>
            <a:r>
              <a:rPr lang="ru-RU" sz="6000" b="1" i="1" dirty="0" err="1" smtClean="0">
                <a:solidFill>
                  <a:srgbClr val="002060"/>
                </a:solidFill>
              </a:rPr>
              <a:t>золотом,а</a:t>
            </a:r>
            <a:r>
              <a:rPr lang="ru-RU" sz="6000" b="1" i="1" dirty="0" smtClean="0">
                <a:solidFill>
                  <a:srgbClr val="002060"/>
                </a:solidFill>
              </a:rPr>
              <a:t> она всплывёт»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312"/>
            <a:ext cx="12273274" cy="7032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614" y="1340768"/>
            <a:ext cx="11147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6000" b="1" i="1" dirty="0" smtClean="0">
                <a:solidFill>
                  <a:srgbClr val="C00000"/>
                </a:solidFill>
              </a:rPr>
              <a:t>«Слово не воробей, вылетит – не поймаешь»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" y="404664"/>
            <a:ext cx="11953328" cy="599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 </a:t>
            </a:r>
            <a:r>
              <a:rPr lang="ru-RU" sz="5400" b="1" i="1" dirty="0" smtClean="0">
                <a:solidFill>
                  <a:srgbClr val="7030A0"/>
                </a:solidFill>
              </a:rPr>
              <a:t>Работая над былиной об </a:t>
            </a:r>
          </a:p>
          <a:p>
            <a:pPr>
              <a:lnSpc>
                <a:spcPct val="90000"/>
              </a:lnSpc>
            </a:pPr>
            <a:r>
              <a:rPr lang="ru-RU" sz="5400" b="1" i="1" dirty="0" smtClean="0">
                <a:solidFill>
                  <a:srgbClr val="7030A0"/>
                </a:solidFill>
              </a:rPr>
              <a:t>«Илье Муромце и Соловье Разбойнике», обращаю внимание на то, наделяя героев – богатырей сказочной силой и удалью, сказители говорят о настоящих защитниках Земли Русской..</a:t>
            </a:r>
          </a:p>
          <a:p>
            <a:pPr algn="ctr">
              <a:lnSpc>
                <a:spcPct val="90000"/>
              </a:lnSpc>
            </a:pPr>
            <a:endParaRPr lang="ru-RU" sz="4800" b="1" i="1" dirty="0" smtClean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756" y="4869160"/>
            <a:ext cx="1137726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i="1" dirty="0" smtClean="0">
                <a:solidFill>
                  <a:srgbClr val="C00000"/>
                </a:solidFill>
              </a:rPr>
              <a:t>Народ славит защитников и тружеников любимой Родины.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756" y="332656"/>
            <a:ext cx="11881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i="1" dirty="0" smtClean="0">
                <a:solidFill>
                  <a:srgbClr val="7030A0"/>
                </a:solidFill>
              </a:rPr>
              <a:t>Огромное воспитательное значение имеют сказки.</a:t>
            </a:r>
          </a:p>
          <a:p>
            <a:pPr algn="ctr">
              <a:lnSpc>
                <a:spcPct val="90000"/>
              </a:lnSpc>
            </a:pPr>
            <a:r>
              <a:rPr lang="ru-RU" sz="6000" b="1" i="1" dirty="0" smtClean="0">
                <a:solidFill>
                  <a:srgbClr val="7030A0"/>
                </a:solidFill>
              </a:rPr>
              <a:t>В них встречается борьба двух начал жизни – добра и зла. </a:t>
            </a:r>
          </a:p>
          <a:p>
            <a:pPr algn="ctr">
              <a:lnSpc>
                <a:spcPct val="90000"/>
              </a:lnSpc>
            </a:pPr>
            <a:r>
              <a:rPr lang="ru-RU" sz="6000" b="1" i="1" dirty="0" smtClean="0">
                <a:solidFill>
                  <a:srgbClr val="7030A0"/>
                </a:solidFill>
              </a:rPr>
              <a:t>Побеждает верность в любви, красота истинная над ложью.</a:t>
            </a:r>
            <a:endParaRPr lang="ru-RU" sz="6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32656"/>
            <a:ext cx="1253124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dirty="0" smtClean="0">
                <a:solidFill>
                  <a:srgbClr val="C00000"/>
                </a:solidFill>
              </a:rPr>
              <a:t>«Сказка о мёртвой царевне и семи богатырях»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0"/>
            <a:ext cx="1211681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7906" y="1034387"/>
            <a:ext cx="6931000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i="1" dirty="0" smtClean="0">
                <a:solidFill>
                  <a:srgbClr val="C00000"/>
                </a:solidFill>
              </a:rPr>
              <a:t>«Снежная королева»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034387"/>
            <a:ext cx="12526743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i="1" dirty="0" smtClean="0">
                <a:solidFill>
                  <a:srgbClr val="FF0000"/>
                </a:solidFill>
              </a:rPr>
              <a:t>Сказки учат детей добру и любви.</a:t>
            </a:r>
          </a:p>
          <a:p>
            <a:pPr>
              <a:lnSpc>
                <a:spcPct val="90000"/>
              </a:lnSpc>
            </a:pPr>
            <a:r>
              <a:rPr lang="ru-RU" sz="5400" i="1" dirty="0">
                <a:solidFill>
                  <a:srgbClr val="FF0000"/>
                </a:solidFill>
              </a:rPr>
              <a:t>Д</a:t>
            </a:r>
            <a:r>
              <a:rPr lang="ru-RU" sz="5400" i="1" dirty="0" smtClean="0">
                <a:solidFill>
                  <a:srgbClr val="FF0000"/>
                </a:solidFill>
              </a:rPr>
              <a:t>обро торжествует над злыми силами.</a:t>
            </a:r>
            <a:endParaRPr lang="ru-RU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772" y="260648"/>
            <a:ext cx="11737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i="1" dirty="0" smtClean="0">
                <a:solidFill>
                  <a:srgbClr val="FF0000"/>
                </a:solidFill>
              </a:rPr>
              <a:t>Богатыми возможностями воспитательного воздействия обладают произведения о </a:t>
            </a:r>
          </a:p>
          <a:p>
            <a:pPr algn="ctr">
              <a:lnSpc>
                <a:spcPct val="90000"/>
              </a:lnSpc>
            </a:pPr>
            <a:r>
              <a:rPr lang="ru-RU" sz="4000" b="1" i="1" dirty="0" smtClean="0">
                <a:solidFill>
                  <a:srgbClr val="FF0000"/>
                </a:solidFill>
              </a:rPr>
              <a:t>Великой Отечественной войне.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14974"/>
            <a:ext cx="1167346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Именно в военной прозе сходятся волнующие современного читателя проблемы долга и личной </a:t>
            </a: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ответственности за судьбу </a:t>
            </a: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отечества, мира, проблемы долга нравствственного выбора и </a:t>
            </a: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патриотической памяти.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5" y="2014974"/>
            <a:ext cx="2998069" cy="48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9" y="188640"/>
            <a:ext cx="11953328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b="1" dirty="0" smtClean="0">
                <a:solidFill>
                  <a:srgbClr val="C00000"/>
                </a:solidFill>
              </a:rPr>
              <a:t>«Могучий и великий» русский язык – это учитель, наставник.</a:t>
            </a:r>
          </a:p>
          <a:p>
            <a:pPr>
              <a:lnSpc>
                <a:spcPct val="90000"/>
              </a:lnSpc>
            </a:pPr>
            <a:r>
              <a:rPr lang="ru-RU" sz="4800" b="1" dirty="0" smtClean="0">
                <a:solidFill>
                  <a:srgbClr val="C00000"/>
                </a:solidFill>
              </a:rPr>
              <a:t>Это предмет позволяет на каждом уроке уделять внимание духовно – нравственному воспитанию </a:t>
            </a:r>
            <a:r>
              <a:rPr lang="ru-RU" sz="4800" b="1" dirty="0">
                <a:solidFill>
                  <a:srgbClr val="C00000"/>
                </a:solidFill>
              </a:rPr>
              <a:t>л</a:t>
            </a:r>
            <a:r>
              <a:rPr lang="ru-RU" sz="4800" b="1" dirty="0" smtClean="0">
                <a:solidFill>
                  <a:srgbClr val="C00000"/>
                </a:solidFill>
              </a:rPr>
              <a:t>ичности ребёнка.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1" y="3501008"/>
            <a:ext cx="835292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7" y="0"/>
            <a:ext cx="1207107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Большую роль в духовно – нравственном воспитании личности играют творческие работы учащихся ( сочинения, изложения, сочинения – миниатюры)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47" y="2492897"/>
            <a:ext cx="1207107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 smtClean="0">
                <a:solidFill>
                  <a:srgbClr val="FF0000"/>
                </a:solidFill>
              </a:rPr>
              <a:t>Предложить учащимся темы, развивающие личностное отношение ребёнка </a:t>
            </a:r>
          </a:p>
          <a:p>
            <a:pPr>
              <a:lnSpc>
                <a:spcPct val="90000"/>
              </a:lnSpc>
            </a:pPr>
            <a:r>
              <a:rPr lang="ru-RU" sz="4800" dirty="0" smtClean="0">
                <a:solidFill>
                  <a:srgbClr val="FF0000"/>
                </a:solidFill>
              </a:rPr>
              <a:t>к окружающему миру , ценности. Например: «Что такое доброта?», «О милосердии», </a:t>
            </a:r>
          </a:p>
          <a:p>
            <a:pPr>
              <a:lnSpc>
                <a:spcPct val="90000"/>
              </a:lnSpc>
            </a:pPr>
            <a:r>
              <a:rPr lang="ru-RU" sz="4800" dirty="0" smtClean="0">
                <a:solidFill>
                  <a:srgbClr val="FF0000"/>
                </a:solidFill>
              </a:rPr>
              <a:t>«Что значит честный человек?»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" y="116632"/>
            <a:ext cx="1207107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FF0000"/>
                </a:solidFill>
              </a:rPr>
              <a:t>При подготовке к урокам можно подобрать тексты, предложения из текстов, которые </a:t>
            </a: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FF0000"/>
                </a:solidFill>
              </a:rPr>
              <a:t>помогают развивать нравственные качества учащихся.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47" y="2852936"/>
            <a:ext cx="12071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i="1" dirty="0" smtClean="0">
                <a:solidFill>
                  <a:srgbClr val="FF0000"/>
                </a:solidFill>
              </a:rPr>
              <a:t>Например, </a:t>
            </a:r>
            <a:r>
              <a:rPr lang="ru-RU" sz="4000" i="1" dirty="0" smtClean="0"/>
              <a:t> «Что такое нравственность?» Это система правил поведения личности, прежде </a:t>
            </a:r>
          </a:p>
          <a:p>
            <a:pPr>
              <a:lnSpc>
                <a:spcPct val="90000"/>
              </a:lnSpc>
            </a:pPr>
            <a:r>
              <a:rPr lang="ru-RU" sz="4000" i="1" dirty="0" smtClean="0"/>
              <a:t>всего, отвечающая на вопрос: что хорошо, а что плохо, что добро, а что зло. Каждый человек </a:t>
            </a:r>
          </a:p>
          <a:p>
            <a:pPr>
              <a:lnSpc>
                <a:spcPct val="90000"/>
              </a:lnSpc>
            </a:pPr>
            <a:r>
              <a:rPr lang="ru-RU" sz="4000" i="1" dirty="0" smtClean="0"/>
              <a:t>при оценки своего поведения, поведения других людей пользуется этой системой правил.</a:t>
            </a:r>
          </a:p>
        </p:txBody>
      </p:sp>
    </p:spTree>
    <p:extLst>
      <p:ext uri="{BB962C8B-B14F-4D97-AF65-F5344CB8AC3E}">
        <p14:creationId xmlns:p14="http://schemas.microsoft.com/office/powerpoint/2010/main" val="27418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3347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 повторении умений постановки знаков препинания в сложном предложении и в предложении с однородными членами можно использовать такое высказывание </a:t>
            </a:r>
            <a:endParaRPr lang="ru-RU" sz="4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Д.С Лихачева</a:t>
            </a: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0"/>
            <a:ext cx="320833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rgbClr val="7030A0"/>
                </a:solidFill>
                <a:latin typeface="Euphemia"/>
              </a:rPr>
              <a:t>Будущее любой страны решается за школьной партой.</a:t>
            </a:r>
            <a:endParaRPr lang="ru-RU" sz="4800" b="1" i="0" dirty="0">
              <a:solidFill>
                <a:srgbClr val="7030A0"/>
              </a:solidFill>
              <a:latin typeface="Euphemi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765820" y="1676400"/>
            <a:ext cx="11423005" cy="4495800"/>
          </a:xfrm>
        </p:spPr>
        <p:txBody>
          <a:bodyPr>
            <a:normAutofit lnSpcReduction="10000"/>
          </a:bodyPr>
          <a:lstStyle/>
          <a:p>
            <a:pPr marL="342900" indent="-3429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Wingdings" panose="05000000000000000000" pitchFamily="2" charset="2"/>
              <a:buChar char="§"/>
            </a:pPr>
            <a:r>
              <a:rPr lang="ru-RU" sz="4000" b="0" i="1" dirty="0" smtClean="0">
                <a:solidFill>
                  <a:schemeClr val="accent6">
                    <a:lumMod val="50000"/>
                  </a:schemeClr>
                </a:solidFill>
                <a:latin typeface="Euphemia"/>
                <a:ea typeface="+mn-ea"/>
                <a:cs typeface="+mn-cs"/>
              </a:rPr>
              <a:t>Если с этих позиций взглянуть на будущее России, то можно прийти к выводу, что оно весьма печально, так как сегодня из большинства школ ушла веками создаваемая система духовно – нравственного образования и воспитания.</a:t>
            </a:r>
          </a:p>
          <a:p>
            <a:pPr marL="342900" indent="-3429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Wingdings" panose="05000000000000000000" pitchFamily="2" charset="2"/>
              <a:buChar char="§"/>
            </a:pPr>
            <a:r>
              <a:rPr lang="ru-RU" sz="4000" b="0" i="1" dirty="0" smtClean="0">
                <a:solidFill>
                  <a:schemeClr val="accent6">
                    <a:lumMod val="50000"/>
                  </a:schemeClr>
                </a:solidFill>
                <a:latin typeface="Euphemia"/>
                <a:ea typeface="+mn-ea"/>
                <a:cs typeface="+mn-cs"/>
              </a:rPr>
              <a:t>Духовно- нравственный запас, оставленный нашими предками, почти исчерпан.</a:t>
            </a:r>
          </a:p>
          <a:p>
            <a:pPr marL="342900" indent="-3429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Wingdings" panose="05000000000000000000" pitchFamily="2" charset="2"/>
              <a:buChar char="§"/>
            </a:pPr>
            <a:endParaRPr lang="ru-RU" sz="24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43"/>
            <a:ext cx="12188825" cy="6870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888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«Воспитание любви к родному краю, к родной культуре, к родному селу или городу, к родной речи – задача первостепенной важности, и нет необходимости  это доказывать. Но как воспитать эту любовь? Она начинается с малого – с любви к своей семье, к своему жилищу, к своей школе.  Постепенно расширяясь, эта любовь к родному переходит в любовь к своей стране – к ее истории, ее прошлому, а затем ко всему человеческому, к человеческой культуре».</a:t>
            </a:r>
            <a:endParaRPr lang="ru-RU" sz="2800" b="1" i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98086"/>
            <a:ext cx="9140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к этому тексту:</a:t>
            </a:r>
          </a:p>
          <a:p>
            <a:pPr indent="449580"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Определите тему и идею текста.</a:t>
            </a:r>
          </a:p>
          <a:p>
            <a:pPr indent="449580"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Определите стиль речи.</a:t>
            </a: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803" y="188641"/>
            <a:ext cx="1087320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Духовно-нравственное воспитание на уроках литературы и русского языка является важным средством формирования у детей доброты, щедрости души, уверенности в себе, умении наслаждаться окружающим миром.</a:t>
            </a:r>
            <a:endParaRPr lang="ru-RU" sz="5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3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884" y="1844824"/>
            <a:ext cx="955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1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99" y="260648"/>
            <a:ext cx="1185505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Бабаян А.В. О нравственности и нравственном воспитании / А.В. Бабаян // Педагогика - 2005 - №2 - С. 67-68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Божович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Л.И. О нравственном развитии и воспитании детей/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Л.И.Божович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Вопросы психологии. -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М.:Просвещение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1975.- 254с.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Бондаревская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В. Нравственное воспитание учащихся в условиях реализации школьной реформы: Учеб. пособие./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Е.В.Бондаревская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Ростов-на-Дону: РГПИ, 1986- 361с.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Дробницкий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О.Г Проблемы нравственности./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О.Г.Дробницкий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М.: Просвещение,1977.- 376с.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9836" y="1228398"/>
            <a:ext cx="110892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solidFill>
                  <a:srgbClr val="7030A0"/>
                </a:solidFill>
              </a:rPr>
              <a:t>Более чем за 20 лет выросло новое поколение молодёжи. Это дети, которые воспитывались не на </a:t>
            </a:r>
            <a:r>
              <a:rPr lang="ru-RU" sz="5400" b="1" i="1" u="sng" dirty="0">
                <a:solidFill>
                  <a:srgbClr val="7030A0"/>
                </a:solidFill>
              </a:rPr>
              <a:t>добрых мультиках и сказках.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3" y="-1"/>
            <a:ext cx="12188824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83060" cy="6857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2188824" cy="6857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7" y="116632"/>
            <a:ext cx="12071077" cy="6624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3" y="116629"/>
            <a:ext cx="12071078" cy="66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77" y="208998"/>
            <a:ext cx="9601200" cy="527534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А на фильмах ужасов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4348" y="1864758"/>
            <a:ext cx="4701142" cy="762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1" y="3023084"/>
            <a:ext cx="6194424" cy="383491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" y="2971054"/>
            <a:ext cx="5953576" cy="3834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" y="908534"/>
            <a:ext cx="6179213" cy="2062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0" y="-54627"/>
            <a:ext cx="6041609" cy="30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381000"/>
            <a:ext cx="11927061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Проблема нравственного воспитания учащихся-одна из сложнейших проблем, стоящих в наше время перед школой.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0702" y="1844824"/>
            <a:ext cx="871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rgbClr val="7030A0"/>
                </a:solidFill>
              </a:rPr>
              <a:t>Кто придёт завтра на производство?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7908" y="2420888"/>
            <a:ext cx="640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rgbClr val="7030A0"/>
                </a:solidFill>
              </a:rPr>
              <a:t>В научные лаборатории?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7908" y="3212976"/>
            <a:ext cx="564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rgbClr val="7030A0"/>
                </a:solidFill>
              </a:rPr>
              <a:t>В школы и больницы?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908" y="4070592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rgbClr val="7030A0"/>
                </a:solidFill>
              </a:rPr>
              <a:t>В армию?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828" y="4941168"/>
            <a:ext cx="19174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i="1" dirty="0" smtClean="0">
                <a:solidFill>
                  <a:srgbClr val="100A5C"/>
                </a:solidFill>
              </a:rPr>
              <a:t>Это не праздный вопрос. </a:t>
            </a:r>
          </a:p>
          <a:p>
            <a:pPr>
              <a:lnSpc>
                <a:spcPct val="90000"/>
              </a:lnSpc>
            </a:pPr>
            <a:r>
              <a:rPr lang="ru-RU" sz="4000" b="1" i="1" dirty="0" smtClean="0">
                <a:solidFill>
                  <a:srgbClr val="100A5C"/>
                </a:solidFill>
              </a:rPr>
              <a:t>От него зависит дальнейшее возрождение </a:t>
            </a:r>
          </a:p>
          <a:p>
            <a:pPr>
              <a:lnSpc>
                <a:spcPct val="90000"/>
              </a:lnSpc>
            </a:pPr>
            <a:r>
              <a:rPr lang="ru-RU" sz="4000" b="1" i="1" dirty="0" smtClean="0">
                <a:solidFill>
                  <a:srgbClr val="100A5C"/>
                </a:solidFill>
              </a:rPr>
              <a:t>России.</a:t>
            </a:r>
            <a:endParaRPr lang="ru-RU" sz="4000" b="1" i="1" dirty="0">
              <a:solidFill>
                <a:srgbClr val="100A5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1" y="2491154"/>
            <a:ext cx="4654253" cy="31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48680"/>
            <a:ext cx="81826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i="1" dirty="0">
                <a:solidFill>
                  <a:srgbClr val="C00000"/>
                </a:solidFill>
              </a:rPr>
              <a:t>Именно поэтому мы все вместе, и прежде педагоги, должны защитить </a:t>
            </a:r>
          </a:p>
          <a:p>
            <a:pPr lvl="0"/>
            <a:r>
              <a:rPr lang="ru-RU" sz="4800" b="1" i="1" dirty="0">
                <a:solidFill>
                  <a:srgbClr val="C00000"/>
                </a:solidFill>
              </a:rPr>
              <a:t>наших детей от мира насилия , сделать их невосприимчивыми к злу и способными творить добро</a:t>
            </a:r>
          </a:p>
        </p:txBody>
      </p: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3812" y="1628800"/>
            <a:ext cx="1134107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200" b="1" i="1" dirty="0" smtClean="0">
                <a:solidFill>
                  <a:srgbClr val="7030A0"/>
                </a:solidFill>
              </a:rPr>
              <a:t>Об этом как нельзя лучше сказал наш современник, известный поэт Андрей Дементьев.</a:t>
            </a:r>
            <a:endParaRPr lang="ru-RU" sz="72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48" y="0"/>
            <a:ext cx="1336111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</a:rPr>
              <a:t>Как важно вовремя успеть</a:t>
            </a:r>
          </a:p>
          <a:p>
            <a:pPr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</a:rPr>
              <a:t>Сказать кому-то слово доброе,</a:t>
            </a:r>
          </a:p>
          <a:p>
            <a:pPr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</a:rPr>
              <a:t>Чтобы от волнения </a:t>
            </a:r>
          </a:p>
          <a:p>
            <a:pPr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</a:rPr>
              <a:t>сердце дрогнуло!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" y="34646"/>
            <a:ext cx="12172618" cy="6823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878" y="260648"/>
            <a:ext cx="11148954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b="1" i="1" dirty="0" smtClean="0">
                <a:solidFill>
                  <a:srgbClr val="002060"/>
                </a:solidFill>
              </a:rPr>
              <a:t>По словарю С.И Ожегова, нравственность-это правила, определяющие поведение;</a:t>
            </a:r>
          </a:p>
          <a:p>
            <a:pPr>
              <a:lnSpc>
                <a:spcPct val="90000"/>
              </a:lnSpc>
            </a:pPr>
            <a:r>
              <a:rPr lang="ru-RU" sz="5400" b="1" i="1" dirty="0" smtClean="0">
                <a:solidFill>
                  <a:srgbClr val="002060"/>
                </a:solidFill>
              </a:rPr>
              <a:t>Духовные и душевные качества, необходимые человеку в обществе, а также </a:t>
            </a:r>
          </a:p>
          <a:p>
            <a:pPr>
              <a:lnSpc>
                <a:spcPct val="90000"/>
              </a:lnSpc>
            </a:pPr>
            <a:r>
              <a:rPr lang="ru-RU" sz="5400" b="1" i="1" dirty="0" smtClean="0">
                <a:solidFill>
                  <a:srgbClr val="002060"/>
                </a:solidFill>
              </a:rPr>
              <a:t>выполнение этих правил, поведение.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88640"/>
            <a:ext cx="121888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b="1" i="1" dirty="0" smtClean="0">
                <a:solidFill>
                  <a:srgbClr val="7030A0"/>
                </a:solidFill>
              </a:rPr>
              <a:t>Уроки литературы или – уроки духовности, они жизненно важны, так как именно здесь трудиться душа, происходит открытие нравственных истин, добываются знания о мире, о жизни в нём, о самом себе.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2244" y="3717032"/>
            <a:ext cx="676875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>
                <a:solidFill>
                  <a:srgbClr val="FF0000"/>
                </a:solidFill>
              </a:rPr>
              <a:t>«Одна из великих задач литературы – бередить совесть, пробуждать чувство вины».          </a:t>
            </a:r>
          </a:p>
          <a:p>
            <a:pPr>
              <a:lnSpc>
                <a:spcPct val="90000"/>
              </a:lnSpc>
            </a:pPr>
            <a:endParaRPr lang="ru-RU" sz="36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3600" dirty="0" smtClean="0">
                <a:solidFill>
                  <a:srgbClr val="FF0000"/>
                </a:solidFill>
              </a:rPr>
              <a:t>Д. Гранин.</a:t>
            </a:r>
          </a:p>
          <a:p>
            <a:pPr>
              <a:lnSpc>
                <a:spcPct val="90000"/>
              </a:lnSpc>
            </a:pPr>
            <a:r>
              <a:rPr lang="ru-RU" sz="3600" dirty="0"/>
              <a:t> </a:t>
            </a:r>
            <a:r>
              <a:rPr lang="ru-RU" sz="3600" dirty="0" smtClean="0"/>
              <a:t>                                                          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3501008"/>
            <a:ext cx="4248472" cy="32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764" y="188640"/>
            <a:ext cx="11809312" cy="682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b="1" i="1" dirty="0" smtClean="0">
                <a:solidFill>
                  <a:srgbClr val="002060"/>
                </a:solidFill>
              </a:rPr>
              <a:t>Уроки литературы значительны прежде всего тем, что они побуждают вести взволнованный разговор о непростых проблемах нашей жизни, о сложной судьбе героев произведений, об утрате нравственных идеалов, о добре и зле, о роли семьи в воспитании человека.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788" y="177281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939</Words>
  <Application>Microsoft Office PowerPoint</Application>
  <PresentationFormat>Произвольный</PresentationFormat>
  <Paragraphs>89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Euphemia</vt:lpstr>
      <vt:lpstr>Times New Roman</vt:lpstr>
      <vt:lpstr>Wingdings</vt:lpstr>
      <vt:lpstr>Serenity_16x9</vt:lpstr>
      <vt:lpstr>  Духовно – нравственное воспитание учащихся на уроках русского языка и литературы</vt:lpstr>
      <vt:lpstr>Будущее любой страны решается за школьной партой.</vt:lpstr>
      <vt:lpstr>Презентация PowerPoint</vt:lpstr>
      <vt:lpstr>А на фильмах ужасов</vt:lpstr>
      <vt:lpstr>Проблема нравственного воспитания учащихся-одна из сложнейших проблем, стоящих в наше время перед школой.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2016-09-11T05:10:46Z</dcterms:created>
  <dcterms:modified xsi:type="dcterms:W3CDTF">2016-10-01T12:24:01Z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